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75" r:id="rId4"/>
    <p:sldId id="281" r:id="rId5"/>
    <p:sldId id="277" r:id="rId6"/>
    <p:sldId id="279" r:id="rId7"/>
    <p:sldId id="280" r:id="rId8"/>
    <p:sldId id="282" r:id="rId9"/>
    <p:sldId id="283" r:id="rId10"/>
    <p:sldId id="284" r:id="rId11"/>
  </p:sldIdLst>
  <p:sldSz cx="9907588" cy="6858000"/>
  <p:notesSz cx="6796088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570" y="5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229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6CF21BF-3616-4FD4-ADBF-1740D971CC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549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098434F1-71D4-4692-A086-F1FD347D9682}" type="slidenum">
              <a:rPr lang="fr-FR" altLang="fr-FR" sz="1400" smtClean="0">
                <a:ea typeface="Arial Unicode MS" pitchFamily="34" charset="-128"/>
                <a:cs typeface="Arial Unicode MS" pitchFamily="34" charset="-128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z="1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95FDB91-9DF8-4196-9988-4B080B2C86AB}" type="slidenum">
              <a:rPr lang="fr-FR" altLang="fr-FR" sz="1400"/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z="1400"/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0B4050E1-1567-4FD6-A05A-A08B95AB66E3}" type="slidenum">
              <a:rPr lang="fr-FR" altLang="fr-FR" sz="1400" smtClean="0">
                <a:ea typeface="Arial Unicode MS" pitchFamily="34" charset="-128"/>
                <a:cs typeface="Arial Unicode MS" pitchFamily="34" charset="-128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 sz="1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21A4532-BD27-4562-93AC-728D3C078F20}" type="slidenum">
              <a:rPr lang="fr-FR" altLang="fr-FR" sz="1400"/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 sz="140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EABD45B7-5D1A-401A-A6E0-B6D101702819}" type="slidenum">
              <a:rPr lang="fr-FR" altLang="fr-FR" sz="1400" smtClean="0">
                <a:ea typeface="Arial Unicode MS" pitchFamily="34" charset="-128"/>
                <a:cs typeface="Arial Unicode MS" pitchFamily="34" charset="-128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465625A-7A60-488D-BF10-892A69A951A9}" type="slidenum">
              <a:rPr lang="fr-FR" altLang="fr-FR" sz="1400"/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400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0B4050E1-1567-4FD6-A05A-A08B95AB66E3}" type="slidenum">
              <a:rPr lang="fr-FR" altLang="fr-FR" sz="1400" smtClean="0">
                <a:ea typeface="Arial Unicode MS" pitchFamily="34" charset="-128"/>
                <a:cs typeface="Arial Unicode MS" pitchFamily="34" charset="-128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21A4532-BD27-4562-93AC-728D3C078F20}" type="slidenum">
              <a:rPr lang="fr-FR" altLang="fr-FR" sz="1400"/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40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0B4050E1-1567-4FD6-A05A-A08B95AB66E3}" type="slidenum">
              <a:rPr lang="fr-FR" altLang="fr-FR" sz="1400" smtClean="0">
                <a:ea typeface="Arial Unicode MS" pitchFamily="34" charset="-128"/>
                <a:cs typeface="Arial Unicode MS" pitchFamily="34" charset="-128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z="1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21A4532-BD27-4562-93AC-728D3C078F20}" type="slidenum">
              <a:rPr lang="fr-FR" altLang="fr-FR" sz="1400"/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z="140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0B4050E1-1567-4FD6-A05A-A08B95AB66E3}" type="slidenum">
              <a:rPr lang="fr-FR" altLang="fr-FR" sz="1400" smtClean="0">
                <a:ea typeface="Arial Unicode MS" pitchFamily="34" charset="-128"/>
                <a:cs typeface="Arial Unicode MS" pitchFamily="34" charset="-128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z="1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21A4532-BD27-4562-93AC-728D3C078F20}" type="slidenum">
              <a:rPr lang="fr-FR" altLang="fr-FR" sz="1400"/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z="140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0B4050E1-1567-4FD6-A05A-A08B95AB66E3}" type="slidenum">
              <a:rPr lang="fr-FR" altLang="fr-FR" sz="1400" smtClean="0">
                <a:ea typeface="Arial Unicode MS" pitchFamily="34" charset="-128"/>
                <a:cs typeface="Arial Unicode MS" pitchFamily="34" charset="-128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z="1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21A4532-BD27-4562-93AC-728D3C078F20}" type="slidenum">
              <a:rPr lang="fr-FR" altLang="fr-FR" sz="1400"/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z="140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0B4050E1-1567-4FD6-A05A-A08B95AB66E3}" type="slidenum">
              <a:rPr lang="fr-FR" altLang="fr-FR" sz="1400" smtClean="0">
                <a:ea typeface="Arial Unicode MS" pitchFamily="34" charset="-128"/>
                <a:cs typeface="Arial Unicode MS" pitchFamily="34" charset="-128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21A4532-BD27-4562-93AC-728D3C078F20}" type="slidenum">
              <a:rPr lang="fr-FR" altLang="fr-FR" sz="1400"/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40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0B4050E1-1567-4FD6-A05A-A08B95AB66E3}" type="slidenum">
              <a:rPr lang="fr-FR" altLang="fr-FR" sz="1400" smtClean="0">
                <a:ea typeface="Arial Unicode MS" pitchFamily="34" charset="-128"/>
                <a:cs typeface="Arial Unicode MS" pitchFamily="34" charset="-128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r-FR" altLang="fr-FR" sz="1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21A4532-BD27-4562-93AC-728D3C078F20}" type="slidenum">
              <a:rPr lang="fr-FR" altLang="fr-FR" sz="1400"/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r-FR" altLang="fr-FR" sz="140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0B4050E1-1567-4FD6-A05A-A08B95AB66E3}" type="slidenum">
              <a:rPr lang="fr-FR" altLang="fr-FR" sz="1400" smtClean="0">
                <a:ea typeface="Arial Unicode MS" pitchFamily="34" charset="-128"/>
                <a:cs typeface="Arial Unicode MS" pitchFamily="34" charset="-128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z="1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21A4532-BD27-4562-93AC-728D3C078F20}" type="slidenum">
              <a:rPr lang="fr-FR" altLang="fr-FR" sz="1400"/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z="140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04/02/2016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55114-BD57-4E19-B9BC-F11C4AA043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06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04/02/2016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DF3B7-02C5-442A-9E89-1A87E3F4DC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77088" y="1604963"/>
            <a:ext cx="2227262" cy="451961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4963"/>
            <a:ext cx="6529388" cy="451961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04/02/2016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9B66B-5979-46BC-B064-6073008470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92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4538" y="2130425"/>
            <a:ext cx="8412162" cy="14620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04/02/2016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8010A-9069-4A61-B708-0365130B1B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3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04/02/2016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59306-4431-4292-9BAB-7A0F70569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92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04/02/2016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52BED-7A7E-4624-AB3B-FBD46719C7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80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83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6025" y="1604963"/>
            <a:ext cx="43783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04/02/2016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79C7-14A0-4EC7-B9A9-41AD2AD5D4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65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04/02/2016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1B00C-8F42-46AF-A99C-48CF688469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9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04/02/2016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0D198-B542-4C8F-B1DE-DABE30E856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6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04/02/2016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790A2-83D2-446D-ACD5-8A2D0B8FD8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08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04/02/2016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2FF9-63DA-4298-8BD2-8544DBB1FF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30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04/02/2016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B5BD-3A90-4899-A38A-0D969FDBE9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03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DADEB"/>
            </a:gs>
            <a:gs pos="100000">
              <a:srgbClr val="DDF9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3384550" y="6354763"/>
            <a:ext cx="31369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2130425"/>
            <a:ext cx="8412162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96888" y="6354763"/>
            <a:ext cx="2303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04/02/2016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100888" y="6354763"/>
            <a:ext cx="2303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43C782D-D925-4E1C-B2C5-70F14D53B4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090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5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hyperlink" Target="https://www.google.fr/url?sa=i&amp;rct=j&amp;q=&amp;esrc=s&amp;source=images&amp;cd=&amp;cad=rja&amp;uact=8&amp;ved=2ahUKEwjc0o2Gw5vhAhXp2OAKHb8XAYwQjRx6BAgBEAU&amp;url=http://www.hypnose-anti-tabac.com/recommandations-que-faire-apres-un-arret-du-tabac/bouteille-deau/&amp;psig=AOvVaw24Q5tU0_2RrOyvCm4vhAr1&amp;ust=155354252210315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hyperlink" Target="https://www.google.fr/url?sa=i&amp;rct=j&amp;q=&amp;esrc=s&amp;source=images&amp;cd=&amp;cad=rja&amp;uact=8&amp;ved=2ahUKEwjG5_6sw5vhAhWWBWMBHZLUBpoQjRx6BAgBEAU&amp;url=https://www.coleparmer.co.uk/i/scienceware-11646-0640-safety-labeled-wash-bottle-70-ethanol/0625613&amp;psig=AOvVaw1BlyAGc-i4Mzj1RNDQg3es&amp;ust=155354259959190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DADEB"/>
            </a:gs>
            <a:gs pos="100000">
              <a:srgbClr val="DDF9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29259" y="265264"/>
            <a:ext cx="9577063" cy="59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320" tIns="33840" rIns="67320" bIns="33840">
            <a:spAutoFit/>
          </a:bodyPr>
          <a:lstStyle>
            <a:lvl1pPr eaLnBrk="0" hangingPunct="0"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b="1" u="sng" dirty="0">
                <a:latin typeface="Comic Sans MS" pitchFamily="66" charset="0"/>
              </a:rPr>
              <a:t>Extraction de l’ADN des cellules de banane</a:t>
            </a:r>
            <a:endParaRPr lang="fr-FR" altLang="fr-FR" u="sng" dirty="0">
              <a:latin typeface="Comic Sans MS" pitchFamily="66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71365" y="6242052"/>
            <a:ext cx="5961682" cy="35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400" tIns="34200" rIns="68400" bIns="34200">
            <a:spAutoFit/>
          </a:bodyPr>
          <a:lstStyle>
            <a:lvl1pPr eaLnBrk="0" hangingPunct="0"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000" b="1" dirty="0">
                <a:latin typeface="Comic Sans MS" pitchFamily="66" charset="0"/>
              </a:rPr>
              <a:t>Carla </a:t>
            </a:r>
            <a:r>
              <a:rPr lang="fr-FR" altLang="fr-FR" sz="2000" b="1" dirty="0" err="1">
                <a:latin typeface="Comic Sans MS" pitchFamily="66" charset="0"/>
              </a:rPr>
              <a:t>Millange-Sobrino</a:t>
            </a:r>
            <a:r>
              <a:rPr lang="fr-FR" altLang="fr-FR" sz="2000" b="1" dirty="0">
                <a:latin typeface="Comic Sans MS" pitchFamily="66" charset="0"/>
              </a:rPr>
              <a:t> et Morgane </a:t>
            </a:r>
            <a:r>
              <a:rPr lang="fr-FR" altLang="fr-FR" sz="2000" b="1" dirty="0" err="1">
                <a:latin typeface="Comic Sans MS" pitchFamily="66" charset="0"/>
              </a:rPr>
              <a:t>Baillavoine</a:t>
            </a:r>
            <a:endParaRPr lang="fr-FR" altLang="fr-FR" sz="2000" b="1" dirty="0">
              <a:latin typeface="Comic Sans MS" pitchFamily="66" charset="0"/>
            </a:endParaRPr>
          </a:p>
        </p:txBody>
      </p:sp>
      <p:pic>
        <p:nvPicPr>
          <p:cNvPr id="1026" name="Picture 2" descr="D:\CARLA\PEGUY\ECOLE 2018\SVT\IMG_2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b="25423"/>
          <a:stretch/>
        </p:blipFill>
        <p:spPr bwMode="auto">
          <a:xfrm rot="5400000">
            <a:off x="4089537" y="2399396"/>
            <a:ext cx="4320000" cy="22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14" y="1341248"/>
            <a:ext cx="2498147" cy="4320000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1"/>
          <p:cNvSpPr>
            <a:spLocks noChangeArrowheads="1"/>
          </p:cNvSpPr>
          <p:nvPr/>
        </p:nvSpPr>
        <p:spPr bwMode="auto">
          <a:xfrm>
            <a:off x="3555682" y="116632"/>
            <a:ext cx="2473134" cy="59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320" tIns="33840" rIns="67320" bIns="33840">
            <a:spAutoFit/>
          </a:bodyPr>
          <a:lstStyle>
            <a:lvl1pPr eaLnBrk="0" hangingPunct="0"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b="1" u="sng" dirty="0">
                <a:latin typeface="Comic Sans MS" pitchFamily="66" charset="0"/>
              </a:rPr>
              <a:t>Le résultat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9378" y="5373216"/>
            <a:ext cx="730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Une substance filamenteuse, de couleur blanchâtre, apparaît. Ce sont des molécules d’ADN surnommées « méduse » ou « pelote ».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26719" b="18717"/>
          <a:stretch/>
        </p:blipFill>
        <p:spPr>
          <a:xfrm rot="5400000">
            <a:off x="-291401" y="1910471"/>
            <a:ext cx="3852000" cy="22906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7610" y="1621772"/>
            <a:ext cx="3840000" cy="288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9978" y="1621771"/>
            <a:ext cx="3840000" cy="2880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609978" y="169151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Méduse »</a:t>
            </a:r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7305040" y="2060848"/>
            <a:ext cx="744938" cy="64807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6429067"/>
      </p:ext>
    </p:extLst>
  </p:cSld>
  <p:clrMapOvr>
    <a:masterClrMapping/>
  </p:clrMapOvr>
  <p:transition spd="med"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3797300" y="333375"/>
            <a:ext cx="231298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320" tIns="33840" rIns="67320" bIns="33840">
            <a:spAutoFit/>
          </a:bodyPr>
          <a:lstStyle>
            <a:lvl1pPr eaLnBrk="0" hangingPunct="0"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b="1" u="sng" dirty="0">
                <a:latin typeface="Comic Sans MS" pitchFamily="66" charset="0"/>
              </a:rPr>
              <a:t>Sommaire</a:t>
            </a:r>
            <a:endParaRPr lang="fr-FR" altLang="fr-FR" u="sng" dirty="0">
              <a:latin typeface="Comic Sans MS" pitchFamily="66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225602" y="2060848"/>
            <a:ext cx="2520280" cy="207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400" tIns="34200" rIns="68400" bIns="34200">
            <a:spAutoFit/>
          </a:bodyPr>
          <a:lstStyle>
            <a:lvl1pPr eaLnBrk="0" hangingPunct="0"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lnSpc>
                <a:spcPct val="93000"/>
              </a:lnSpc>
              <a:spcAft>
                <a:spcPct val="0"/>
              </a:spcAft>
              <a:buClrTx/>
            </a:pPr>
            <a:r>
              <a:rPr lang="fr-FR" altLang="fr-FR" sz="2800" b="1" dirty="0">
                <a:latin typeface="Comic Sans MS" pitchFamily="66" charset="0"/>
              </a:rPr>
              <a:t>• Le matériel</a:t>
            </a:r>
          </a:p>
          <a:p>
            <a:pPr algn="just" eaLnBrk="1" hangingPunct="1">
              <a:lnSpc>
                <a:spcPct val="93000"/>
              </a:lnSpc>
              <a:spcAft>
                <a:spcPct val="0"/>
              </a:spcAft>
              <a:buClrTx/>
            </a:pPr>
            <a:endParaRPr lang="fr-FR" altLang="fr-FR" sz="2800" b="1" dirty="0">
              <a:latin typeface="Comic Sans MS" pitchFamily="66" charset="0"/>
            </a:endParaRPr>
          </a:p>
          <a:p>
            <a:pPr algn="just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800" b="1" dirty="0">
                <a:latin typeface="Comic Sans MS" pitchFamily="66" charset="0"/>
              </a:rPr>
              <a:t>• Les étapes</a:t>
            </a:r>
          </a:p>
          <a:p>
            <a:pPr algn="just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fr-FR" altLang="fr-FR" sz="2800" b="1" dirty="0">
              <a:latin typeface="Comic Sans MS" pitchFamily="66" charset="0"/>
            </a:endParaRPr>
          </a:p>
          <a:p>
            <a:pPr algn="just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800" b="1" dirty="0">
                <a:latin typeface="Comic Sans MS" pitchFamily="66" charset="0"/>
              </a:rPr>
              <a:t>• Le résultat</a:t>
            </a:r>
          </a:p>
        </p:txBody>
      </p:sp>
    </p:spTree>
    <p:extLst>
      <p:ext uri="{BB962C8B-B14F-4D97-AF65-F5344CB8AC3E}">
        <p14:creationId xmlns:p14="http://schemas.microsoft.com/office/powerpoint/2010/main" val="1410216765"/>
      </p:ext>
    </p:extLst>
  </p:cSld>
  <p:clrMapOvr>
    <a:masterClrMapping/>
  </p:clrMapOvr>
  <p:transition spd="med"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1"/>
          <p:cNvSpPr>
            <a:spLocks noChangeArrowheads="1"/>
          </p:cNvSpPr>
          <p:nvPr/>
        </p:nvSpPr>
        <p:spPr bwMode="auto">
          <a:xfrm>
            <a:off x="3525222" y="116632"/>
            <a:ext cx="2534048" cy="59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320" tIns="33840" rIns="67320" bIns="33840">
            <a:spAutoFit/>
          </a:bodyPr>
          <a:lstStyle>
            <a:lvl1pPr eaLnBrk="0" hangingPunct="0"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b="1" u="sng" dirty="0">
                <a:latin typeface="Comic Sans MS" pitchFamily="66" charset="0"/>
              </a:rPr>
              <a:t>Le matériel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r="13048"/>
          <a:stretch/>
        </p:blipFill>
        <p:spPr>
          <a:xfrm>
            <a:off x="957890" y="1156102"/>
            <a:ext cx="2267712" cy="216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r="43975" b="18800"/>
          <a:stretch/>
        </p:blipFill>
        <p:spPr>
          <a:xfrm>
            <a:off x="3944001" y="1156102"/>
            <a:ext cx="2303414" cy="216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4" b="24633"/>
          <a:stretch/>
        </p:blipFill>
        <p:spPr>
          <a:xfrm>
            <a:off x="1425402" y="3933296"/>
            <a:ext cx="2732225" cy="216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84" y="1166406"/>
            <a:ext cx="1978750" cy="2160000"/>
          </a:xfrm>
          <a:prstGeom prst="rect">
            <a:avLst/>
          </a:prstGeom>
        </p:spPr>
      </p:pic>
      <p:pic>
        <p:nvPicPr>
          <p:cNvPr id="2050" name="Picture 2" descr="Résultat de recherche d'images pour &quot;image bouteille deau&quot;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78" y="3933296"/>
            <a:ext cx="145051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associée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1" r="12729"/>
          <a:stretch/>
        </p:blipFill>
        <p:spPr bwMode="auto">
          <a:xfrm>
            <a:off x="6970018" y="3933296"/>
            <a:ext cx="142646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97410" y="334770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Ustensiles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4517" y="3347700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Morceaux de banane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70018" y="3347700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Liquide vaisselle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24453" y="6093296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Sel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66937" y="6093296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Eau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74091" y="6093296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Alcool</a:t>
            </a:r>
          </a:p>
        </p:txBody>
      </p:sp>
    </p:spTree>
    <p:extLst>
      <p:ext uri="{BB962C8B-B14F-4D97-AF65-F5344CB8AC3E}">
        <p14:creationId xmlns:p14="http://schemas.microsoft.com/office/powerpoint/2010/main" val="953318277"/>
      </p:ext>
    </p:extLst>
  </p:cSld>
  <p:clrMapOvr>
    <a:masterClrMapping/>
  </p:clrMapOvr>
  <p:transition spd="med"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1"/>
          <p:cNvSpPr>
            <a:spLocks noChangeArrowheads="1"/>
          </p:cNvSpPr>
          <p:nvPr/>
        </p:nvSpPr>
        <p:spPr bwMode="auto">
          <a:xfrm>
            <a:off x="3525222" y="116632"/>
            <a:ext cx="2534048" cy="59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320" tIns="33840" rIns="67320" bIns="33840">
            <a:spAutoFit/>
          </a:bodyPr>
          <a:lstStyle>
            <a:lvl1pPr eaLnBrk="0" hangingPunct="0"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b="1" u="sng" dirty="0">
                <a:latin typeface="Comic Sans MS" pitchFamily="66" charset="0"/>
              </a:rPr>
              <a:t>Le matériel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r="13048"/>
          <a:stretch/>
        </p:blipFill>
        <p:spPr>
          <a:xfrm>
            <a:off x="2505522" y="1412776"/>
            <a:ext cx="4535424" cy="432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68767" y="494116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Mortier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11794" y="2348880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Pipette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39669" y="858778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Cuillère à soupe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1306" y="5093568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Filtre à café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0324" y="2627620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Tube à essai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5419" y="1228110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Entonnoir</a:t>
            </a:r>
          </a:p>
        </p:txBody>
      </p:sp>
      <p:cxnSp>
        <p:nvCxnSpPr>
          <p:cNvPr id="7" name="Connecteur droit avec flèche 6"/>
          <p:cNvCxnSpPr>
            <a:endCxn id="24" idx="3"/>
          </p:cNvCxnSpPr>
          <p:nvPr/>
        </p:nvCxnSpPr>
        <p:spPr bwMode="auto">
          <a:xfrm flipH="1" flipV="1">
            <a:off x="2042419" y="1412776"/>
            <a:ext cx="1356985" cy="90591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/>
          <p:cNvCxnSpPr>
            <a:endCxn id="23" idx="3"/>
          </p:cNvCxnSpPr>
          <p:nvPr/>
        </p:nvCxnSpPr>
        <p:spPr bwMode="auto">
          <a:xfrm flipH="1" flipV="1">
            <a:off x="2145482" y="2812286"/>
            <a:ext cx="2232248" cy="4065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/>
          <p:cNvCxnSpPr/>
          <p:nvPr/>
        </p:nvCxnSpPr>
        <p:spPr bwMode="auto">
          <a:xfrm flipH="1">
            <a:off x="2042419" y="4725144"/>
            <a:ext cx="1482804" cy="58535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cteur droit avec flèche 28"/>
          <p:cNvCxnSpPr>
            <a:endCxn id="8" idx="1"/>
          </p:cNvCxnSpPr>
          <p:nvPr/>
        </p:nvCxnSpPr>
        <p:spPr bwMode="auto">
          <a:xfrm>
            <a:off x="6598812" y="4622946"/>
            <a:ext cx="1369955" cy="5028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onnecteur droit avec flèche 30"/>
          <p:cNvCxnSpPr/>
          <p:nvPr/>
        </p:nvCxnSpPr>
        <p:spPr bwMode="auto">
          <a:xfrm>
            <a:off x="6066250" y="2381146"/>
            <a:ext cx="1902516" cy="1524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eur droit avec flèche 33"/>
          <p:cNvCxnSpPr>
            <a:endCxn id="21" idx="1"/>
          </p:cNvCxnSpPr>
          <p:nvPr/>
        </p:nvCxnSpPr>
        <p:spPr bwMode="auto">
          <a:xfrm flipV="1">
            <a:off x="5518680" y="1043444"/>
            <a:ext cx="1520989" cy="74609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avec flèche 35"/>
          <p:cNvCxnSpPr>
            <a:endCxn id="37" idx="1"/>
          </p:cNvCxnSpPr>
          <p:nvPr/>
        </p:nvCxnSpPr>
        <p:spPr bwMode="auto">
          <a:xfrm>
            <a:off x="5981205" y="3311910"/>
            <a:ext cx="1780900" cy="4455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6"/>
          <p:cNvSpPr/>
          <p:nvPr/>
        </p:nvSpPr>
        <p:spPr>
          <a:xfrm>
            <a:off x="7762105" y="3572776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Support en bois</a:t>
            </a:r>
          </a:p>
        </p:txBody>
      </p:sp>
      <p:cxnSp>
        <p:nvCxnSpPr>
          <p:cNvPr id="41" name="Connecteur droit avec flèche 40"/>
          <p:cNvCxnSpPr>
            <a:endCxn id="42" idx="3"/>
          </p:cNvCxnSpPr>
          <p:nvPr/>
        </p:nvCxnSpPr>
        <p:spPr bwMode="auto">
          <a:xfrm flipH="1">
            <a:off x="1783154" y="3500768"/>
            <a:ext cx="2882608" cy="61695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41"/>
          <p:cNvSpPr/>
          <p:nvPr/>
        </p:nvSpPr>
        <p:spPr>
          <a:xfrm>
            <a:off x="1109572" y="3933056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Pilon</a:t>
            </a:r>
          </a:p>
        </p:txBody>
      </p:sp>
    </p:spTree>
    <p:extLst>
      <p:ext uri="{BB962C8B-B14F-4D97-AF65-F5344CB8AC3E}">
        <p14:creationId xmlns:p14="http://schemas.microsoft.com/office/powerpoint/2010/main" val="1808183484"/>
      </p:ext>
    </p:extLst>
  </p:cSld>
  <p:clrMapOvr>
    <a:masterClrMapping/>
  </p:clrMapOvr>
  <p:transition spd="med"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1"/>
          <p:cNvSpPr>
            <a:spLocks noChangeArrowheads="1"/>
          </p:cNvSpPr>
          <p:nvPr/>
        </p:nvSpPr>
        <p:spPr bwMode="auto">
          <a:xfrm>
            <a:off x="3592548" y="116632"/>
            <a:ext cx="2399396" cy="59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320" tIns="33840" rIns="67320" bIns="33840">
            <a:spAutoFit/>
          </a:bodyPr>
          <a:lstStyle>
            <a:lvl1pPr eaLnBrk="0" hangingPunct="0"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b="1" u="sng" dirty="0">
                <a:latin typeface="Comic Sans MS" pitchFamily="66" charset="0"/>
              </a:rPr>
              <a:t>Les étapes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r="10676" b="6973"/>
          <a:stretch/>
        </p:blipFill>
        <p:spPr>
          <a:xfrm>
            <a:off x="201265" y="1412776"/>
            <a:ext cx="3050207" cy="270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r="11315"/>
          <a:stretch/>
        </p:blipFill>
        <p:spPr>
          <a:xfrm>
            <a:off x="3380708" y="1412776"/>
            <a:ext cx="3077528" cy="270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r="7263"/>
          <a:stretch/>
        </p:blipFill>
        <p:spPr>
          <a:xfrm>
            <a:off x="6609978" y="1412776"/>
            <a:ext cx="3146108" cy="27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8660" y="4653136"/>
            <a:ext cx="710162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Eplucher la banane</a:t>
            </a:r>
          </a:p>
          <a:p>
            <a:pPr marL="342900" indent="-342900" algn="just">
              <a:buFont typeface="+mj-lt"/>
              <a:buAutoNum type="arabicPeriod"/>
            </a:pP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Placer le morceau dans un mortier</a:t>
            </a:r>
          </a:p>
          <a:p>
            <a:pPr marL="342900" indent="-342900" algn="just">
              <a:buFont typeface="+mj-lt"/>
              <a:buAutoNum type="arabicPeriod"/>
            </a:pP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Broyer environ 5 minutes afin d’obtenir un mélange homogène</a:t>
            </a:r>
          </a:p>
          <a:p>
            <a:pPr marL="342900" indent="-342900" algn="just">
              <a:buFont typeface="+mj-lt"/>
              <a:buAutoNum type="arabicPeriod"/>
            </a:pP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5135"/>
      </p:ext>
    </p:extLst>
  </p:cSld>
  <p:clrMapOvr>
    <a:masterClrMapping/>
  </p:clrMapOvr>
  <p:transition spd="med"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1"/>
          <p:cNvSpPr>
            <a:spLocks noChangeArrowheads="1"/>
          </p:cNvSpPr>
          <p:nvPr/>
        </p:nvSpPr>
        <p:spPr bwMode="auto">
          <a:xfrm>
            <a:off x="3592548" y="116632"/>
            <a:ext cx="2399396" cy="59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320" tIns="33840" rIns="67320" bIns="33840">
            <a:spAutoFit/>
          </a:bodyPr>
          <a:lstStyle>
            <a:lvl1pPr eaLnBrk="0" hangingPunct="0"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b="1" u="sng" dirty="0">
                <a:latin typeface="Comic Sans MS" pitchFamily="66" charset="0"/>
              </a:rPr>
              <a:t>Les étapes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0879" y="6093296"/>
            <a:ext cx="3289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Ajouter ½ cuillérée de sel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Mélanger le tout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7238"/>
          <a:stretch/>
        </p:blipFill>
        <p:spPr>
          <a:xfrm>
            <a:off x="1393686" y="819041"/>
            <a:ext cx="2880000" cy="26713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/>
          <a:stretch/>
        </p:blipFill>
        <p:spPr>
          <a:xfrm>
            <a:off x="1425722" y="3645024"/>
            <a:ext cx="2880000" cy="23169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4" t="708" r="-5155" b="-708"/>
          <a:stretch/>
        </p:blipFill>
        <p:spPr>
          <a:xfrm>
            <a:off x="5631773" y="764704"/>
            <a:ext cx="2964272" cy="270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8223" b="-3322"/>
          <a:stretch/>
        </p:blipFill>
        <p:spPr>
          <a:xfrm>
            <a:off x="5601866" y="3621934"/>
            <a:ext cx="2795783" cy="234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43911" y="6093296"/>
            <a:ext cx="4602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+mj-lt"/>
              <a:buAutoNum type="arabicPeriod" startAt="6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Ajouter 1 cuillérée de liquide vaisselle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Mélanger délicatement</a:t>
            </a:r>
          </a:p>
        </p:txBody>
      </p:sp>
    </p:spTree>
    <p:extLst>
      <p:ext uri="{BB962C8B-B14F-4D97-AF65-F5344CB8AC3E}">
        <p14:creationId xmlns:p14="http://schemas.microsoft.com/office/powerpoint/2010/main" val="326349101"/>
      </p:ext>
    </p:extLst>
  </p:cSld>
  <p:clrMapOvr>
    <a:masterClrMapping/>
  </p:clrMapOvr>
  <p:transition spd="med"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1"/>
          <p:cNvSpPr>
            <a:spLocks noChangeArrowheads="1"/>
          </p:cNvSpPr>
          <p:nvPr/>
        </p:nvSpPr>
        <p:spPr bwMode="auto">
          <a:xfrm>
            <a:off x="3592548" y="116632"/>
            <a:ext cx="2399396" cy="59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320" tIns="33840" rIns="67320" bIns="33840">
            <a:spAutoFit/>
          </a:bodyPr>
          <a:lstStyle>
            <a:lvl1pPr eaLnBrk="0" hangingPunct="0"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b="1" u="sng" dirty="0">
                <a:latin typeface="Comic Sans MS" pitchFamily="66" charset="0"/>
              </a:rPr>
              <a:t>Les étapes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5" b="12339"/>
          <a:stretch/>
        </p:blipFill>
        <p:spPr>
          <a:xfrm>
            <a:off x="813522" y="1412776"/>
            <a:ext cx="4212280" cy="324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2357" y="5048016"/>
            <a:ext cx="491352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+mj-lt"/>
              <a:buAutoNum type="arabicPeriod" startAt="8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Ajouter 3 cuillérées d’eau, mélanger </a:t>
            </a:r>
          </a:p>
          <a:p>
            <a:pPr marL="342900" indent="-342900" algn="just">
              <a:buFont typeface="+mj-lt"/>
              <a:buAutoNum type="arabicPeriod" startAt="8"/>
            </a:pP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+mj-lt"/>
              <a:buAutoNum type="arabicPeriod" startAt="8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Préparer les ustensiles pour la filtration </a:t>
            </a:r>
          </a:p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     (tube à essai, entonnoir et papier filtre)</a:t>
            </a:r>
          </a:p>
          <a:p>
            <a:pPr algn="just"/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6907" b="40029"/>
          <a:stretch/>
        </p:blipFill>
        <p:spPr>
          <a:xfrm rot="5400000">
            <a:off x="4678356" y="2289786"/>
            <a:ext cx="60231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55962"/>
      </p:ext>
    </p:extLst>
  </p:cSld>
  <p:clrMapOvr>
    <a:masterClrMapping/>
  </p:clrMapOvr>
  <p:transition spd="med"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1"/>
          <p:cNvSpPr>
            <a:spLocks noChangeArrowheads="1"/>
          </p:cNvSpPr>
          <p:nvPr/>
        </p:nvSpPr>
        <p:spPr bwMode="auto">
          <a:xfrm>
            <a:off x="3592548" y="116632"/>
            <a:ext cx="2399396" cy="59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320" tIns="33840" rIns="67320" bIns="33840">
            <a:spAutoFit/>
          </a:bodyPr>
          <a:lstStyle>
            <a:lvl1pPr eaLnBrk="0" hangingPunct="0"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b="1" u="sng" dirty="0">
                <a:latin typeface="Comic Sans MS" pitchFamily="66" charset="0"/>
              </a:rPr>
              <a:t>Les étapes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3474" y="5120024"/>
            <a:ext cx="5264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+mj-lt"/>
              <a:buAutoNum type="arabicPeriod" startAt="10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Verser la préparation délicatement</a:t>
            </a:r>
          </a:p>
          <a:p>
            <a:pPr marL="342900" indent="-342900" algn="just">
              <a:buFont typeface="+mj-lt"/>
              <a:buAutoNum type="arabicPeriod" startAt="10"/>
            </a:pP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+mj-lt"/>
              <a:buAutoNum type="arabicPeriod" startAt="10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Laisser filtrer afin d’obtenir 2 cm de filtrat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710" y="1348479"/>
            <a:ext cx="3840000" cy="288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5962" y="1365144"/>
            <a:ext cx="3840000" cy="28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4314" y="1348478"/>
            <a:ext cx="3840000" cy="2880000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 bwMode="auto">
          <a:xfrm flipH="1" flipV="1">
            <a:off x="7834116" y="3140968"/>
            <a:ext cx="936102" cy="17281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7895632" y="5013176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Filtrat de banane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7895632" y="4869160"/>
            <a:ext cx="2011956" cy="64807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22109"/>
      </p:ext>
    </p:extLst>
  </p:cSld>
  <p:clrMapOvr>
    <a:masterClrMapping/>
  </p:clrMapOvr>
  <p:transition spd="med"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1"/>
          <p:cNvSpPr>
            <a:spLocks noChangeArrowheads="1"/>
          </p:cNvSpPr>
          <p:nvPr/>
        </p:nvSpPr>
        <p:spPr bwMode="auto">
          <a:xfrm>
            <a:off x="3592548" y="116632"/>
            <a:ext cx="2399396" cy="59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320" tIns="33840" rIns="67320" bIns="33840">
            <a:spAutoFit/>
          </a:bodyPr>
          <a:lstStyle>
            <a:lvl1pPr eaLnBrk="0" hangingPunct="0"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b="1" u="sng" dirty="0">
                <a:latin typeface="Comic Sans MS" pitchFamily="66" charset="0"/>
              </a:rPr>
              <a:t>Les étapes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7055" y="5589240"/>
            <a:ext cx="49503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+mj-lt"/>
              <a:buAutoNum type="arabicPeriod" startAt="12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Ajouter grâce à une pipette 2 cm d’alcool</a:t>
            </a:r>
          </a:p>
          <a:p>
            <a:pPr marL="342900" indent="-342900" algn="just">
              <a:buFont typeface="+mj-lt"/>
              <a:buAutoNum type="arabicPeriod" startAt="12"/>
            </a:pP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+mj-lt"/>
              <a:buAutoNum type="arabicPeriod" startAt="12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Attendre quelques minutes 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17938" b="3414"/>
          <a:stretch/>
        </p:blipFill>
        <p:spPr>
          <a:xfrm rot="5400000">
            <a:off x="780902" y="1191643"/>
            <a:ext cx="4320000" cy="39583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3" r="3084" b="6369"/>
          <a:stretch/>
        </p:blipFill>
        <p:spPr>
          <a:xfrm rot="5400000">
            <a:off x="5334261" y="1750852"/>
            <a:ext cx="4320000" cy="283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05962"/>
      </p:ext>
    </p:extLst>
  </p:cSld>
  <p:clrMapOvr>
    <a:masterClrMapping/>
  </p:clrMapOvr>
  <p:transition spd="med">
    <p:cover dir="rd"/>
  </p:transition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Personnalisé</PresentationFormat>
  <Paragraphs>72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Taniou Olivier</dc:creator>
  <cp:lastModifiedBy>Eric NOGARO</cp:lastModifiedBy>
  <cp:revision>105</cp:revision>
  <cp:lastPrinted>1601-01-01T00:00:00Z</cp:lastPrinted>
  <dcterms:created xsi:type="dcterms:W3CDTF">1601-01-01T00:00:00Z</dcterms:created>
  <dcterms:modified xsi:type="dcterms:W3CDTF">2019-05-22T21:02:45Z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